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6858000" cx="12192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91">
          <p15:clr>
            <a:srgbClr val="9AA0A6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B473BA-EFE3-4C76-A402-026103E282F6}">
  <a:tblStyle styleId="{C1B473BA-EFE3-4C76-A402-026103E282F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91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-bold.fntdata"/><Relationship Id="rId10" Type="http://schemas.openxmlformats.org/officeDocument/2006/relationships/slide" Target="slides/slide3.xml"/><Relationship Id="rId32" Type="http://schemas.openxmlformats.org/officeDocument/2006/relationships/font" Target="fonts/Roboto-regular.fntdata"/><Relationship Id="rId13" Type="http://schemas.openxmlformats.org/officeDocument/2006/relationships/slide" Target="slides/slide6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5.xml"/><Relationship Id="rId34" Type="http://schemas.openxmlformats.org/officeDocument/2006/relationships/font" Target="fonts/Roboto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hyperlink" Target="https://s2id.mi.gov.br/paginas/relatorio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3.jpg"/><Relationship Id="rId7" Type="http://schemas.openxmlformats.org/officeDocument/2006/relationships/image" Target="../media/image21.jp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7491362" y="2277613"/>
            <a:ext cx="4703381" cy="4580386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745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5"/>
          <p:cNvSpPr txBox="1"/>
          <p:nvPr>
            <p:ph type="ctrTitle"/>
          </p:nvPr>
        </p:nvSpPr>
        <p:spPr>
          <a:xfrm>
            <a:off x="7861750" y="2855175"/>
            <a:ext cx="43302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Times New Roman"/>
              <a:buNone/>
            </a:pPr>
            <a:r>
              <a:rPr b="1" lang="pt-BR" sz="3200">
                <a:latin typeface="Calibri"/>
                <a:ea typeface="Calibri"/>
                <a:cs typeface="Calibri"/>
                <a:sym typeface="Calibri"/>
              </a:rPr>
              <a:t>PREDIÇÃO DE RESULTADO DA ANÁLISE DE SOLICITAÇÃO DE RECONHECIMENTO FEDERAL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 txBox="1"/>
          <p:nvPr>
            <p:ph idx="1" type="subTitle"/>
          </p:nvPr>
        </p:nvSpPr>
        <p:spPr>
          <a:xfrm>
            <a:off x="7861738" y="5620351"/>
            <a:ext cx="4330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PROJETO FINAL – CODING BOOTCAMP –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ENAP / 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cxnSp>
        <p:nvCxnSpPr>
          <p:cNvPr id="162" name="Google Shape;162;p25"/>
          <p:cNvCxnSpPr/>
          <p:nvPr/>
        </p:nvCxnSpPr>
        <p:spPr>
          <a:xfrm>
            <a:off x="9480331" y="5428593"/>
            <a:ext cx="93540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193025" y="4794429"/>
            <a:ext cx="25050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Times New Roman"/>
              <a:buNone/>
            </a:pPr>
            <a:r>
              <a:rPr b="1" i="0" lang="pt-BR" sz="16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Adonay Veiga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Times New Roman"/>
              <a:buNone/>
            </a:pPr>
            <a:r>
              <a:rPr b="1" i="0" lang="pt-BR" sz="16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Kojiro Abeki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Times New Roman"/>
              <a:buNone/>
            </a:pPr>
            <a:r>
              <a:rPr b="1" i="0" lang="pt-BR" sz="16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Milena Rodrigues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Times New Roman"/>
              <a:buNone/>
            </a:pPr>
            <a:r>
              <a:rPr b="1" i="0" lang="pt-BR" sz="16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Sander Souto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5A9B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823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4"/>
          <p:cNvSpPr txBox="1"/>
          <p:nvPr>
            <p:ph type="ctrTitle"/>
          </p:nvPr>
        </p:nvSpPr>
        <p:spPr>
          <a:xfrm>
            <a:off x="8197140" y="2764838"/>
            <a:ext cx="3659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lang="pt-BR" sz="3600">
                <a:latin typeface="Calibri"/>
                <a:ea typeface="Calibri"/>
                <a:cs typeface="Calibri"/>
                <a:sym typeface="Calibri"/>
              </a:rPr>
              <a:t>BASE DE DADOS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4"/>
          <p:cNvSpPr txBox="1"/>
          <p:nvPr>
            <p:ph idx="1" type="subTitle"/>
          </p:nvPr>
        </p:nvSpPr>
        <p:spPr>
          <a:xfrm>
            <a:off x="7861738" y="5620351"/>
            <a:ext cx="4330262" cy="683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PROJETO FINAL – CODING BOOTCAMP –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ENAP / 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4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/>
        </p:nvSpPr>
        <p:spPr>
          <a:xfrm>
            <a:off x="5036695" y="35630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7605650" y="504180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 rotWithShape="1">
          <a:blip r:embed="rId4">
            <a:alphaModFix/>
          </a:blip>
          <a:srcRect b="0" l="0" r="41564" t="0"/>
          <a:stretch/>
        </p:blipFill>
        <p:spPr>
          <a:xfrm>
            <a:off x="359925" y="2677725"/>
            <a:ext cx="5633526" cy="3824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35"/>
          <p:cNvSpPr/>
          <p:nvPr/>
        </p:nvSpPr>
        <p:spPr>
          <a:xfrm>
            <a:off x="4002588" y="4371750"/>
            <a:ext cx="1468800" cy="81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 rotWithShape="1">
          <a:blip r:embed="rId5">
            <a:alphaModFix/>
          </a:blip>
          <a:srcRect b="0" l="0" r="0" t="2524"/>
          <a:stretch/>
        </p:blipFill>
        <p:spPr>
          <a:xfrm>
            <a:off x="6293325" y="2677725"/>
            <a:ext cx="5633526" cy="25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/>
        </p:nvSpPr>
        <p:spPr>
          <a:xfrm>
            <a:off x="529850" y="500225"/>
            <a:ext cx="11301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Dados públicos</a:t>
            </a:r>
            <a:r>
              <a:rPr b="0" i="0" lang="pt-BR" sz="2000" u="none" cap="none" strike="noStrik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acessíveis na </a:t>
            </a:r>
            <a:r>
              <a:rPr b="0" i="0" lang="pt-BR" sz="20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página do S2ID</a:t>
            </a:r>
            <a:r>
              <a:rPr b="0" i="0" lang="pt-BR" sz="2000" u="none" cap="none" strike="noStrik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, seção </a:t>
            </a:r>
            <a:r>
              <a:rPr b="1" i="0" lang="pt-BR" sz="2000" u="none" cap="none" strike="noStrik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“Relatório Gerencial - Danos informados”. </a:t>
            </a:r>
            <a:r>
              <a:rPr b="0" i="0" lang="pt-BR" sz="2000" u="none" cap="none" strike="noStrik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Foram utilizados os dados das solicitações do período de 01/01/2013 a 31/12/2020 que possuem Status ‘Reconhecido’ ou ‘Não reconhecido’.</a:t>
            </a:r>
            <a:endParaRPr b="0" i="0" sz="2000" u="none" cap="none" strike="noStrike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4669800" y="1858425"/>
            <a:ext cx="2852400" cy="819300"/>
          </a:xfrm>
          <a:prstGeom prst="curvedDownArrow">
            <a:avLst>
              <a:gd fmla="val 38827" name="adj1"/>
              <a:gd fmla="val 106138" name="adj2"/>
              <a:gd fmla="val 4363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867468" y="937532"/>
            <a:ext cx="10573800" cy="5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base de dados inclui as variáveis independentes relacionadas aos desastres: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COBRADE (Classificação e Codificação Brasileira de Desastres), UF (Unidade da Federação), Danos Humanos, Danos Materiais, Danos Ambientais, e Prejuízos Econômicos Públicos e Privados.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 pré-processamento foram incluídas as seguintes variáveis independentes, com base em outras colunas do dataset: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Mês de ocorrência do desastre; 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Atraso em dias entre a ocorrência e o registro no sistema.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5036695" y="31058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331500" y="297288"/>
            <a:ext cx="115290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Pré-processamento</a:t>
            </a:r>
            <a:endParaRPr b="1" i="1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/>
        </p:nvSpPr>
        <p:spPr>
          <a:xfrm>
            <a:off x="867468" y="969630"/>
            <a:ext cx="10573800" cy="6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Valores nulos (NaN) =&gt; exclusão de 7 linhas com valores ausentes;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Variáveis de Danos Ambientais em faixas de percentuais =&gt; transformados em numéricos, preservando o valor semântico;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Variáveis independentes categóricas (UF, COBRADE e mês de ocorrência) =&gt; transformação em variáveis dummies;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Variáveis numéricas com diferentes faixas de valores =&gt; normalização dos dados utilizando o Standard Scaler;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Base de dados  final: 28.342 registros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5036695" y="31058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389868" y="312449"/>
            <a:ext cx="11529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Pré-processamento</a:t>
            </a:r>
            <a:endParaRPr b="1" i="1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/>
        </p:nvSpPr>
        <p:spPr>
          <a:xfrm>
            <a:off x="256200" y="245375"/>
            <a:ext cx="567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036695" y="31058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7605650" y="458460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434750" y="1293650"/>
            <a:ext cx="5129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Devido ao desbalanceamento entre as classes da variável dependente =&gt; </a:t>
            </a:r>
            <a:r>
              <a:rPr b="1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feito balanceamento com  Oversampling.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7038" y="322778"/>
            <a:ext cx="5315692" cy="569674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/>
        </p:nvSpPr>
        <p:spPr>
          <a:xfrm>
            <a:off x="719270" y="458659"/>
            <a:ext cx="5541432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Pré-processamento</a:t>
            </a:r>
            <a:endParaRPr b="1" i="1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C6E7"/>
            </a:gs>
            <a:gs pos="46000">
              <a:srgbClr val="4C78C6"/>
            </a:gs>
            <a:gs pos="100000">
              <a:srgbClr val="25437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/>
          <p:nvPr/>
        </p:nvSpPr>
        <p:spPr>
          <a:xfrm>
            <a:off x="7488621" y="2277613"/>
            <a:ext cx="4703381" cy="4580386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823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9"/>
          <p:cNvSpPr txBox="1"/>
          <p:nvPr>
            <p:ph type="ctrTitle"/>
          </p:nvPr>
        </p:nvSpPr>
        <p:spPr>
          <a:xfrm>
            <a:off x="7940350" y="3239474"/>
            <a:ext cx="4261787" cy="1593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pt-BR" sz="3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pt-BR" sz="4000">
                <a:latin typeface="Calibri"/>
                <a:ea typeface="Calibri"/>
                <a:cs typeface="Calibri"/>
                <a:sym typeface="Calibri"/>
              </a:rPr>
              <a:t>TESTES E MODELOS DE PREDIÇÃO / CLASSIFICAÇÃO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7861738" y="5620351"/>
            <a:ext cx="4330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PROJETO FINAL – CODING BOOTCAMP –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ENAP / 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cxnSp>
        <p:nvCxnSpPr>
          <p:cNvPr id="314" name="Google Shape;314;p39"/>
          <p:cNvCxnSpPr/>
          <p:nvPr/>
        </p:nvCxnSpPr>
        <p:spPr>
          <a:xfrm>
            <a:off x="9480331" y="5123793"/>
            <a:ext cx="93540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/>
        </p:nvSpPr>
        <p:spPr>
          <a:xfrm>
            <a:off x="256200" y="245375"/>
            <a:ext cx="567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5036695" y="31058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>
            <a:off x="7605650" y="458460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331500" y="75548"/>
            <a:ext cx="115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Foram avaliados os seguintes </a:t>
            </a: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modelos de </a:t>
            </a:r>
            <a:r>
              <a:rPr b="1" i="1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0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1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5" name="Google Shape;325;p40"/>
          <p:cNvGraphicFramePr/>
          <p:nvPr/>
        </p:nvGraphicFramePr>
        <p:xfrm>
          <a:off x="1138336" y="8255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{C1B473BA-EFE3-4C76-A402-026103E282F6}</a:tableStyleId>
              </a:tblPr>
              <a:tblGrid>
                <a:gridCol w="3569875"/>
                <a:gridCol w="6535175"/>
              </a:tblGrid>
              <a:tr h="29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avaliados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Pré-processamento da base de dados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496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cap="none" strike="noStrike"/>
                    </a:p>
                  </a:txBody>
                  <a:tcPr marT="7625" marB="0" marR="7625" marL="76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Sem transformações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Kneighbors Classifier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Normalizado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Undersampling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cap="none" strike="noStrike"/>
                    </a:p>
                  </a:txBody>
                  <a:tcPr marT="7625" marB="0" marR="7625" marL="76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 Oversampling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Decision Tree Classifier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 Undersampling e Normalizado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 Oversampling e Normalizado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cap="none" strike="noStrike"/>
                    </a:p>
                  </a:txBody>
                  <a:tcPr marT="7625" marB="0" marR="7625" marL="76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 Agrupamento de colunas Danos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Logistic Regression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 Agrupado e Normalizado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 Agrupado e Undersampling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cap="none" strike="noStrike"/>
                    </a:p>
                  </a:txBody>
                  <a:tcPr marT="7625" marB="0" marR="7625" marL="76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 Agrupado e Oversampling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 Random Forest Classifier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 Agrupado, Undersampling e Normalizado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 Agrupado, Oversampling e Normalizado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</a:tbl>
          </a:graphicData>
        </a:graphic>
      </p:graphicFrame>
      <p:sp>
        <p:nvSpPr>
          <p:cNvPr id="326" name="Google Shape;326;p40"/>
          <p:cNvSpPr txBox="1"/>
          <p:nvPr/>
        </p:nvSpPr>
        <p:spPr>
          <a:xfrm>
            <a:off x="996044" y="4946220"/>
            <a:ext cx="1024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Cada modelo foi avaliado com validação cruzada com 10 repetições, com cálculo dos resultados médios de acurácia, F1 Score e ROC AUC.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732F"/>
            </a:gs>
            <a:gs pos="48000">
              <a:srgbClr val="73B148"/>
            </a:gs>
            <a:gs pos="100000">
              <a:srgbClr val="A8D08C"/>
            </a:gs>
          </a:gsLst>
          <a:lin ang="16200000" scaled="0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823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1"/>
          <p:cNvSpPr txBox="1"/>
          <p:nvPr>
            <p:ph type="ctrTitle"/>
          </p:nvPr>
        </p:nvSpPr>
        <p:spPr>
          <a:xfrm>
            <a:off x="7861738" y="3239475"/>
            <a:ext cx="4340470" cy="13283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lang="pt-BR" sz="3600"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1"/>
          <p:cNvSpPr txBox="1"/>
          <p:nvPr>
            <p:ph idx="1" type="subTitle"/>
          </p:nvPr>
        </p:nvSpPr>
        <p:spPr>
          <a:xfrm>
            <a:off x="7861738" y="5620351"/>
            <a:ext cx="4330262" cy="683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PROJETO FINAL – CODING BOOTCAMP –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ENAP / 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cxnSp>
        <p:nvCxnSpPr>
          <p:cNvPr id="334" name="Google Shape;334;p41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48186"/>
            <a:ext cx="25050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/>
        </p:nvSpPr>
        <p:spPr>
          <a:xfrm>
            <a:off x="256200" y="245375"/>
            <a:ext cx="567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5036695" y="31058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7605650" y="458460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331500" y="540490"/>
            <a:ext cx="11529000" cy="1107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Metodologia de avaliação e comparação de modelos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Melhores desempenhos de cada modelo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331450" y="1517725"/>
            <a:ext cx="1152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6" name="Google Shape;346;p42"/>
          <p:cNvGraphicFramePr/>
          <p:nvPr/>
        </p:nvGraphicFramePr>
        <p:xfrm>
          <a:off x="494522" y="17821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{C1B473BA-EFE3-4C76-A402-026103E282F6}</a:tableStyleId>
              </a:tblPr>
              <a:tblGrid>
                <a:gridCol w="3033750"/>
                <a:gridCol w="1121575"/>
                <a:gridCol w="1158350"/>
                <a:gridCol w="1305425"/>
                <a:gridCol w="4614975"/>
              </a:tblGrid>
              <a:tr h="66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Modelo de Classificação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Acurácia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F1 Score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ROC AUC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Base de dados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5496"/>
                    </a:solidFill>
                  </a:tcPr>
                </a:tc>
              </a:tr>
              <a:tr h="66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Kneighbors Classifier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0,95607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0,95404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0,97487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Agrupado, Oversampling e Normalizado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66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 Classifier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0,74555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0,71509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0,81883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Agrupado e Oversampling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66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0,75049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0,74554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0,82764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Oversampling e Normalizado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66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 Classifier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0,98956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0,98945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0,99981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pt-BR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Agrupado, Oversampling e Normalizado</a:t>
                      </a:r>
                      <a:endParaRPr sz="1400" u="none" cap="none" strike="noStrike"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</a:tr>
            </a:tbl>
          </a:graphicData>
        </a:graphic>
      </p:graphicFrame>
      <p:pic>
        <p:nvPicPr>
          <p:cNvPr descr="Copo de café&#10;&#10;Descrição gerada automaticamente com confiança média" id="347" name="Google Shape;34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60" y="4549512"/>
            <a:ext cx="434700" cy="48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/>
        </p:nvSpPr>
        <p:spPr>
          <a:xfrm>
            <a:off x="344774" y="509666"/>
            <a:ext cx="1151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8787984" y="2179042"/>
            <a:ext cx="38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305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 txBox="1"/>
          <p:nvPr/>
        </p:nvSpPr>
        <p:spPr>
          <a:xfrm>
            <a:off x="435300" y="406850"/>
            <a:ext cx="11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435300" y="582325"/>
            <a:ext cx="68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318325" y="4647425"/>
            <a:ext cx="1136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334492" y="985148"/>
            <a:ext cx="4854600" cy="5553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b="1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Random Forest Classifier</a:t>
            </a:r>
            <a:r>
              <a:rPr b="0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com dados normalizados e balanceados por oversampling mostrou-se o modelo de melhor desempenho médio, com</a:t>
            </a:r>
            <a:r>
              <a:rPr b="1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os seguintes resultados: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None/>
            </a:pPr>
            <a:r>
              <a:t/>
            </a:r>
            <a:endParaRPr b="1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55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Accuracy	0.98956  ±0.00162</a:t>
            </a:r>
            <a:endParaRPr b="1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55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F1 Score	0.98945  ±0.00165</a:t>
            </a:r>
            <a:endParaRPr b="1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55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ROC_AUC	0.99981  ±0.00019</a:t>
            </a:r>
            <a:endParaRPr b="1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219300" y="318849"/>
            <a:ext cx="115290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Matriz de confusão do modelo de melhor desempenho</a:t>
            </a:r>
            <a:endParaRPr b="1" i="1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3825" y="1342559"/>
            <a:ext cx="5949973" cy="411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732F"/>
            </a:gs>
            <a:gs pos="48000">
              <a:srgbClr val="73B148"/>
            </a:gs>
            <a:gs pos="100000">
              <a:srgbClr val="A8D08C"/>
            </a:gs>
          </a:gsLst>
          <a:lin ang="16200000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823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 txBox="1"/>
          <p:nvPr>
            <p:ph type="ctrTitle"/>
          </p:nvPr>
        </p:nvSpPr>
        <p:spPr>
          <a:xfrm>
            <a:off x="8214610" y="3537678"/>
            <a:ext cx="3659451" cy="13283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br>
              <a:rPr b="1" lang="pt-BR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pt-BR" sz="3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pt-BR" sz="3600">
                <a:latin typeface="Calibri"/>
                <a:ea typeface="Calibri"/>
                <a:cs typeface="Calibri"/>
                <a:sym typeface="Calibri"/>
              </a:rPr>
              <a:t>POLÍTICA NACIONAL DE PROTEÇÃO E DEFESA CIVIL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>
            <p:ph idx="1" type="subTitle"/>
          </p:nvPr>
        </p:nvSpPr>
        <p:spPr>
          <a:xfrm>
            <a:off x="7861738" y="5620351"/>
            <a:ext cx="4330262" cy="683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PROJETO FINAL – CODING BOOTCAMP –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ENAP / 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cxnSp>
        <p:nvCxnSpPr>
          <p:cNvPr id="172" name="Google Shape;172;p26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73" name="Google Shape;173;p26"/>
          <p:cNvSpPr txBox="1"/>
          <p:nvPr/>
        </p:nvSpPr>
        <p:spPr>
          <a:xfrm>
            <a:off x="1573967" y="1753849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5036695" y="1379666"/>
            <a:ext cx="264864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7605650" y="2858432"/>
            <a:ext cx="1434175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/>
        </p:nvSpPr>
        <p:spPr>
          <a:xfrm>
            <a:off x="344774" y="509666"/>
            <a:ext cx="1151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8787984" y="2179042"/>
            <a:ext cx="38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305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435300" y="406850"/>
            <a:ext cx="11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435300" y="582325"/>
            <a:ext cx="68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386400" y="4638095"/>
            <a:ext cx="1136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511775" y="1209084"/>
            <a:ext cx="4854600" cy="291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b="0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Este gráfico apresenta as variáveis mais importantes no modelo </a:t>
            </a:r>
            <a:r>
              <a:rPr b="1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Random Forest Classifier</a:t>
            </a:r>
            <a:r>
              <a:rPr b="0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com dados normalizados e balanceados por oversampling.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219300" y="318849"/>
            <a:ext cx="115290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Importância das variáveis no modelo de melhor desempenho</a:t>
            </a:r>
            <a:endParaRPr b="1" i="1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1849" y="965149"/>
            <a:ext cx="5975473" cy="501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/>
        </p:nvSpPr>
        <p:spPr>
          <a:xfrm>
            <a:off x="344774" y="509666"/>
            <a:ext cx="1151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8787984" y="2179042"/>
            <a:ext cx="38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305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435300" y="406850"/>
            <a:ext cx="11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435300" y="582325"/>
            <a:ext cx="68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318325" y="4647425"/>
            <a:ext cx="1136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219300" y="318849"/>
            <a:ext cx="11529000" cy="1107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Matriz de confusão do modelo de melhor desempenho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Resultado aplicado à totalidade dos dados do dataset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0655" y="1566782"/>
            <a:ext cx="6168085" cy="4265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/>
        </p:nvSpPr>
        <p:spPr>
          <a:xfrm>
            <a:off x="344774" y="509666"/>
            <a:ext cx="1151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6"/>
          <p:cNvSpPr txBox="1"/>
          <p:nvPr/>
        </p:nvSpPr>
        <p:spPr>
          <a:xfrm>
            <a:off x="8787984" y="2179042"/>
            <a:ext cx="38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305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/>
        </p:nvSpPr>
        <p:spPr>
          <a:xfrm>
            <a:off x="435300" y="406850"/>
            <a:ext cx="11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435300" y="582325"/>
            <a:ext cx="68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318325" y="4647425"/>
            <a:ext cx="1136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247701" y="1093895"/>
            <a:ext cx="4854600" cy="5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b="0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 o modelo de melhor desempenho encontrado, </a:t>
            </a:r>
            <a:r>
              <a:rPr b="1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Random Forest Classifier,</a:t>
            </a:r>
            <a:r>
              <a:rPr b="0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com base nos dados de 2013 a 2020, aplicamos aos dados de 2021 (até 19/03):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b="1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Quantidade de registros: 1014</a:t>
            </a:r>
            <a:endParaRPr b="1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Reconhecido: 		992 (97,83%)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Não reconhecido: 	  22  (2,17%)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b="1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Resultados:</a:t>
            </a:r>
            <a:endParaRPr b="1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74650" lvl="0" marL="82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Accuracy	0.97830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74650" lvl="0" marL="82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pt-BR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F1 Score	0.98899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5215" y="1136425"/>
            <a:ext cx="6667482" cy="475271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6"/>
          <p:cNvSpPr txBox="1"/>
          <p:nvPr/>
        </p:nvSpPr>
        <p:spPr>
          <a:xfrm>
            <a:off x="344774" y="490262"/>
            <a:ext cx="115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Aplicação do melhor modelo em dados de 2021 - Generalização</a:t>
            </a:r>
            <a:endParaRPr b="1" i="1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/>
        </p:nvSpPr>
        <p:spPr>
          <a:xfrm>
            <a:off x="8787984" y="1874242"/>
            <a:ext cx="38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305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435300" y="406850"/>
            <a:ext cx="11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884220" y="2439925"/>
            <a:ext cx="10390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Poderíamos atingir um desempenho melhor para facilitar o trabalho nas Solicitações de Reconhecimento Federal de Situação de Emergência ou Calamidade Pública?</a:t>
            </a:r>
            <a:endParaRPr b="0" i="0" sz="28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Calibri"/>
              <a:buChar char="●"/>
            </a:pPr>
            <a:r>
              <a:rPr b="0" i="0" lang="pt-BR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Avaliação de overfitting;</a:t>
            </a:r>
            <a:endParaRPr b="0" i="0" sz="28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Calibri"/>
              <a:buChar char="●"/>
            </a:pPr>
            <a:r>
              <a:rPr b="0" i="0" lang="pt-BR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Ensemble - Combinação de vários modelos;</a:t>
            </a:r>
            <a:endParaRPr b="0" i="0" sz="28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Calibri"/>
              <a:buChar char="●"/>
            </a:pPr>
            <a:r>
              <a:rPr b="0" i="0" lang="pt-BR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Engenharia de variáveis independentes;</a:t>
            </a:r>
            <a:endParaRPr b="0" i="0" sz="28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Calibri"/>
              <a:buChar char="●"/>
            </a:pPr>
            <a:r>
              <a:rPr b="0" i="0" lang="pt-BR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Ajuste de hiperparâmetros.</a:t>
            </a:r>
            <a:endParaRPr b="0" i="0" sz="28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3675" y="102042"/>
            <a:ext cx="27813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6009" y="5866064"/>
            <a:ext cx="25050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/>
        </p:nvSpPr>
        <p:spPr>
          <a:xfrm>
            <a:off x="5036695" y="31058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7605650" y="458460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390750" y="1587425"/>
            <a:ext cx="114105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POLÍTICA NACIONAL DE PROTEÇÃO E DEFESA CIVIL: </a:t>
            </a: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Instituída em 2012, estabelece procedimentos para solicitação de </a:t>
            </a:r>
            <a:r>
              <a:rPr b="1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RECONHECIMENTO</a:t>
            </a: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de situações de emergência ou estado de calamidade pública.</a:t>
            </a:r>
            <a:endParaRPr b="0" i="0" sz="1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RECONHECIMENTO DE SITUAÇÃO DE EMERGÊNCIA OU ESTADO DE CALAMIDADE PÚBLICA: </a:t>
            </a: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Tem como objetivo obter recursos da União para o enfrentamento a desastres.</a:t>
            </a:r>
            <a:endParaRPr b="0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6775" y="-53974"/>
            <a:ext cx="2175300" cy="20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6600" y="3035250"/>
            <a:ext cx="1285625" cy="12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type="title"/>
          </p:nvPr>
        </p:nvSpPr>
        <p:spPr>
          <a:xfrm>
            <a:off x="653268" y="19046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002060"/>
                </a:solidFill>
              </a:rPr>
              <a:t>Reconhecimento federal</a:t>
            </a:r>
            <a:br>
              <a:rPr b="1" lang="pt-BR">
                <a:solidFill>
                  <a:srgbClr val="002060"/>
                </a:solidFill>
              </a:rPr>
            </a:br>
            <a:r>
              <a:rPr lang="pt-BR" sz="2700">
                <a:solidFill>
                  <a:srgbClr val="002060"/>
                </a:solidFill>
              </a:rPr>
              <a:t>Situação de emergência ou estado de calamidade pública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3452931" y="3329009"/>
            <a:ext cx="16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imboliza uma lei.&#10;&#10;Descrição gerada automaticamente com confiança baixa" id="193" name="Google Shape;1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2871" y="1909418"/>
            <a:ext cx="1325563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ustração de diferentes tipos de desastres naturais, como vulcão, tempestade, tsunami e incêndio.&#10;&#10;Descrição gerada automaticamente" id="194" name="Google Shape;19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22" y="1724485"/>
            <a:ext cx="1645443" cy="164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0" y="6482867"/>
            <a:ext cx="228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ícones: Flaticon.com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2319260" y="2259728"/>
            <a:ext cx="1068600" cy="546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5222869" y="2266936"/>
            <a:ext cx="1068600" cy="546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8755574" y="3086189"/>
            <a:ext cx="181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 técnica (Resolução MDR 36/2020)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fesa Civil" id="199" name="Google Shape;199;p28"/>
          <p:cNvPicPr preferRelativeResize="0"/>
          <p:nvPr/>
        </p:nvPicPr>
        <p:blipFill rotWithShape="1">
          <a:blip r:embed="rId6">
            <a:alphaModFix/>
          </a:blip>
          <a:srcRect b="14907" l="27616" r="26171" t="14376"/>
          <a:stretch/>
        </p:blipFill>
        <p:spPr>
          <a:xfrm>
            <a:off x="6784485" y="3213245"/>
            <a:ext cx="747913" cy="761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marcas — Companhia de Desenvolvimento dos Vales do São Francisco e do  Parnaíba CODEVASF" id="200" name="Google Shape;200;p28"/>
          <p:cNvPicPr preferRelativeResize="0"/>
          <p:nvPr/>
        </p:nvPicPr>
        <p:blipFill rotWithShape="1">
          <a:blip r:embed="rId7">
            <a:alphaModFix/>
          </a:blip>
          <a:srcRect b="13192" l="9204" r="5251" t="35071"/>
          <a:stretch/>
        </p:blipFill>
        <p:spPr>
          <a:xfrm>
            <a:off x="10627000" y="3213245"/>
            <a:ext cx="1390342" cy="7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 rot="2768254">
            <a:off x="9841277" y="4462387"/>
            <a:ext cx="1068508" cy="546563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 rot="8024922">
            <a:off x="8012165" y="4490092"/>
            <a:ext cx="1068552" cy="54658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10545708" y="5572641"/>
            <a:ext cx="164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reconhecido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8043537" y="5582915"/>
            <a:ext cx="203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Reconhecido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(Portaria D.O.U.)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 representando o Diário Oficial da União&#10;&#10;Descrição gerada automaticamente" id="205" name="Google Shape;20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9919" y="5382255"/>
            <a:ext cx="1285640" cy="1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/>
          <p:nvPr/>
        </p:nvSpPr>
        <p:spPr>
          <a:xfrm rot="10800000">
            <a:off x="5222781" y="5712055"/>
            <a:ext cx="1068600" cy="546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 de uma mão com um pacote de dinheiro.&#10;&#10;Descrição gerada automaticamente" id="207" name="Google Shape;207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32832" y="5283764"/>
            <a:ext cx="1285640" cy="1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3480238" y="4004537"/>
            <a:ext cx="164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Estado, DF ou Município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18995" y="3581633"/>
            <a:ext cx="16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Desastre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/>
          <p:nvPr/>
        </p:nvSpPr>
        <p:spPr>
          <a:xfrm rot="-8479493">
            <a:off x="1154622" y="4749039"/>
            <a:ext cx="2279872" cy="5463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6784475" y="2134750"/>
            <a:ext cx="5232900" cy="7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Formulário de Informações de Desastre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653268" y="19046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002060"/>
                </a:solidFill>
              </a:rPr>
              <a:t>Reconhecimento federal</a:t>
            </a:r>
            <a:br>
              <a:rPr b="1" lang="pt-BR">
                <a:solidFill>
                  <a:srgbClr val="002060"/>
                </a:solidFill>
              </a:rPr>
            </a:br>
            <a:r>
              <a:rPr lang="pt-BR" sz="2700">
                <a:solidFill>
                  <a:srgbClr val="002060"/>
                </a:solidFill>
              </a:rPr>
              <a:t>Situação de emergência ou estado de calamidade pública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22396" l="4889" r="36625" t="18728"/>
          <a:stretch/>
        </p:blipFill>
        <p:spPr>
          <a:xfrm>
            <a:off x="756008" y="1690688"/>
            <a:ext cx="6049704" cy="342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b="39176" l="3704" r="9331" t="37902"/>
          <a:stretch/>
        </p:blipFill>
        <p:spPr>
          <a:xfrm>
            <a:off x="736837" y="5116529"/>
            <a:ext cx="10602931" cy="157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5">
            <a:alphaModFix/>
          </a:blip>
          <a:srcRect b="23080" l="41037" r="25336" t="27863"/>
          <a:stretch/>
        </p:blipFill>
        <p:spPr>
          <a:xfrm>
            <a:off x="7161091" y="1625619"/>
            <a:ext cx="4178678" cy="3429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/>
        </p:nvSpPr>
        <p:spPr>
          <a:xfrm>
            <a:off x="5036695" y="31058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7605650" y="458460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653268" y="1474134"/>
            <a:ext cx="11044200" cy="40626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A análise da Solicitação de Reconhecimento Federal no Centro Nacional de Gerenciamento de Riscos e Desastres - CENAD leva em consideração: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A veracidade dos fatos descritos no pedido;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A coerência das informações apresentadas;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A extensão dos danos informados;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A capacidade presumida que o Ente tem para responder a essas situações;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Outros fatores.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653268" y="19046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002060"/>
                </a:solidFill>
              </a:rPr>
              <a:t>Reconhecimento federal</a:t>
            </a:r>
            <a:br>
              <a:rPr b="1" lang="pt-BR">
                <a:solidFill>
                  <a:srgbClr val="002060"/>
                </a:solidFill>
              </a:rPr>
            </a:br>
            <a:r>
              <a:rPr lang="pt-BR" sz="2700">
                <a:solidFill>
                  <a:srgbClr val="002060"/>
                </a:solidFill>
              </a:rPr>
              <a:t>Situação de emergência ou estado de calamidade pública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E6E6E"/>
            </a:gs>
            <a:gs pos="48000">
              <a:srgbClr val="A7A7A7"/>
            </a:gs>
            <a:gs pos="100000">
              <a:srgbClr val="C9C9C9"/>
            </a:gs>
          </a:gsLst>
          <a:lin ang="16200000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823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1"/>
          <p:cNvSpPr txBox="1"/>
          <p:nvPr>
            <p:ph type="ctrTitle"/>
          </p:nvPr>
        </p:nvSpPr>
        <p:spPr>
          <a:xfrm>
            <a:off x="8197140" y="2764838"/>
            <a:ext cx="3659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lang="pt-BR" sz="3600"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7861738" y="5620351"/>
            <a:ext cx="4330262" cy="683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PROJETO FINAL – CODING BOOTCAMP –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ENAP / 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cxnSp>
        <p:nvCxnSpPr>
          <p:cNvPr id="236" name="Google Shape;236;p31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38850"/>
            <a:ext cx="25050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/>
        </p:nvSpPr>
        <p:spPr>
          <a:xfrm>
            <a:off x="256200" y="245375"/>
            <a:ext cx="567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5036695" y="31058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7605650" y="458460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430875" y="292400"/>
            <a:ext cx="11430000" cy="6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pt-BR" sz="25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objetivo da análise realizada no projeto é construir um modelo preditivo utilizando Inteligência Artificial capaz de:</a:t>
            </a:r>
            <a:endParaRPr b="0" i="0" sz="25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1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IDENTIFICAR </a:t>
            </a: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as solicitações de Reconhecimento Federal dissonantes que podem </a:t>
            </a:r>
            <a:r>
              <a:rPr b="1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não ser reconhecidas,</a:t>
            </a: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visando a melhor alocação de recursos por parte da Esfera Federal, 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1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FACILITAR</a:t>
            </a:r>
            <a:r>
              <a:rPr b="0" i="0" lang="pt-BR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a análise dos pedidos de Reconhecimento de Situação de Emergência ou Calamidade Pública pelos Analistas do </a:t>
            </a:r>
            <a:r>
              <a:rPr b="0" i="0" lang="pt-BR" sz="23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Centro Nacional de Gerenciamento de Riscos e Desastres - CENAD.</a:t>
            </a:r>
            <a:endParaRPr b="0" i="0" sz="19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/>
        </p:nvSpPr>
        <p:spPr>
          <a:xfrm>
            <a:off x="256200" y="245375"/>
            <a:ext cx="567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5036695" y="3105834"/>
            <a:ext cx="4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750" y="5940125"/>
            <a:ext cx="2505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7605650" y="458460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688150" y="1371050"/>
            <a:ext cx="59376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Arial"/>
              <a:buChar char="●"/>
            </a:pPr>
            <a:r>
              <a:rPr b="1" i="0" lang="pt-BR" sz="2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CLASSIFICAR</a:t>
            </a:r>
            <a:r>
              <a:rPr b="0" i="0" lang="pt-BR" sz="2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pedidos oferecidos à Defesa Civil Nacional indicando um resultado de indeferimento do pedido com base em dados históricos, para posterior conferência. </a:t>
            </a:r>
            <a:endParaRPr b="0" i="0" sz="26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4300" y="1983353"/>
            <a:ext cx="2353800" cy="161403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925675" y="411150"/>
            <a:ext cx="10400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O método desenvolvido poderá ser aplicado para: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20925" y="2908350"/>
            <a:ext cx="15240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